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12" r:id="rId2"/>
    <p:sldId id="306" r:id="rId3"/>
    <p:sldId id="307" r:id="rId4"/>
    <p:sldId id="308" r:id="rId5"/>
    <p:sldId id="309" r:id="rId6"/>
    <p:sldId id="310" r:id="rId7"/>
    <p:sldId id="311" r:id="rId8"/>
    <p:sldId id="280" r:id="rId9"/>
    <p:sldId id="259" r:id="rId10"/>
    <p:sldId id="260" r:id="rId11"/>
    <p:sldId id="262" r:id="rId12"/>
    <p:sldId id="263" r:id="rId13"/>
    <p:sldId id="264" r:id="rId14"/>
    <p:sldId id="266" r:id="rId15"/>
    <p:sldId id="267" r:id="rId16"/>
    <p:sldId id="301" r:id="rId17"/>
    <p:sldId id="302" r:id="rId18"/>
    <p:sldId id="303" r:id="rId19"/>
    <p:sldId id="304" r:id="rId20"/>
    <p:sldId id="305" r:id="rId21"/>
    <p:sldId id="268" r:id="rId22"/>
    <p:sldId id="269" r:id="rId23"/>
    <p:sldId id="276" r:id="rId24"/>
    <p:sldId id="277" r:id="rId25"/>
    <p:sldId id="278" r:id="rId26"/>
    <p:sldId id="279" r:id="rId27"/>
    <p:sldId id="282" r:id="rId28"/>
    <p:sldId id="283" r:id="rId29"/>
    <p:sldId id="284" r:id="rId30"/>
    <p:sldId id="285" r:id="rId31"/>
    <p:sldId id="274" r:id="rId32"/>
    <p:sldId id="27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autoAdjust="0"/>
  </p:normalViewPr>
  <p:slideViewPr>
    <p:cSldViewPr>
      <p:cViewPr>
        <p:scale>
          <a:sx n="75" d="100"/>
          <a:sy n="75" d="100"/>
        </p:scale>
        <p:origin x="94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9/30/2025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9/30/2025</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9/30/2025</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descr="A blue and white logo&#10;&#10;AI-generated content may be incorrect.">
            <a:extLst>
              <a:ext uri="{FF2B5EF4-FFF2-40B4-BE49-F238E27FC236}">
                <a16:creationId xmlns:a16="http://schemas.microsoft.com/office/drawing/2014/main" id="{2AA8B5A1-A1A6-6D01-8FF9-829E78BD0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639703"/>
            <a:ext cx="2857500" cy="1323975"/>
          </a:xfrm>
          <a:prstGeom prst="rect">
            <a:avLst/>
          </a:prstGeom>
        </p:spPr>
      </p:pic>
      <p:sp>
        <p:nvSpPr>
          <p:cNvPr id="12" name="TextBox 11">
            <a:extLst>
              <a:ext uri="{FF2B5EF4-FFF2-40B4-BE49-F238E27FC236}">
                <a16:creationId xmlns:a16="http://schemas.microsoft.com/office/drawing/2014/main" id="{9214454D-540F-F4CE-AB8B-52B2D8ACFA39}"/>
              </a:ext>
            </a:extLst>
          </p:cNvPr>
          <p:cNvSpPr txBox="1"/>
          <p:nvPr/>
        </p:nvSpPr>
        <p:spPr>
          <a:xfrm>
            <a:off x="1367644" y="3159745"/>
            <a:ext cx="6408712" cy="369332"/>
          </a:xfrm>
          <a:prstGeom prst="rect">
            <a:avLst/>
          </a:prstGeom>
          <a:noFill/>
        </p:spPr>
        <p:txBody>
          <a:bodyPr wrap="square" rtlCol="0">
            <a:spAutoFit/>
          </a:bodyPr>
          <a:lstStyle/>
          <a:p>
            <a:pPr algn="ctr"/>
            <a:r>
              <a:rPr lang="en-US" b="1" dirty="0"/>
              <a:t>A MINI PROJECT ON VEHICLE SERVICING SYSTEM </a:t>
            </a:r>
          </a:p>
        </p:txBody>
      </p:sp>
      <p:sp>
        <p:nvSpPr>
          <p:cNvPr id="13" name="TextBox 12">
            <a:extLst>
              <a:ext uri="{FF2B5EF4-FFF2-40B4-BE49-F238E27FC236}">
                <a16:creationId xmlns:a16="http://schemas.microsoft.com/office/drawing/2014/main" id="{290048B3-AF06-E402-5346-51D315ED74A6}"/>
              </a:ext>
            </a:extLst>
          </p:cNvPr>
          <p:cNvSpPr txBox="1"/>
          <p:nvPr/>
        </p:nvSpPr>
        <p:spPr>
          <a:xfrm>
            <a:off x="1115616" y="2380741"/>
            <a:ext cx="7144072" cy="369332"/>
          </a:xfrm>
          <a:prstGeom prst="rect">
            <a:avLst/>
          </a:prstGeom>
          <a:noFill/>
        </p:spPr>
        <p:txBody>
          <a:bodyPr wrap="square" rtlCol="0">
            <a:spAutoFit/>
          </a:bodyPr>
          <a:lstStyle/>
          <a:p>
            <a:pPr algn="ctr"/>
            <a:r>
              <a:rPr lang="en-US" b="1" dirty="0"/>
              <a:t>SRI BALAJI UNIVERSITY SCHOOL OF COMPUTER STUDIES</a:t>
            </a:r>
          </a:p>
        </p:txBody>
      </p:sp>
      <p:sp>
        <p:nvSpPr>
          <p:cNvPr id="14" name="TextBox 13">
            <a:extLst>
              <a:ext uri="{FF2B5EF4-FFF2-40B4-BE49-F238E27FC236}">
                <a16:creationId xmlns:a16="http://schemas.microsoft.com/office/drawing/2014/main" id="{C7F5AE96-EC86-85D9-074A-20D0F278D869}"/>
              </a:ext>
            </a:extLst>
          </p:cNvPr>
          <p:cNvSpPr txBox="1"/>
          <p:nvPr/>
        </p:nvSpPr>
        <p:spPr>
          <a:xfrm>
            <a:off x="1575915" y="3946140"/>
            <a:ext cx="5992170" cy="369332"/>
          </a:xfrm>
          <a:prstGeom prst="rect">
            <a:avLst/>
          </a:prstGeom>
          <a:noFill/>
        </p:spPr>
        <p:txBody>
          <a:bodyPr wrap="square" rtlCol="0">
            <a:spAutoFit/>
          </a:bodyPr>
          <a:lstStyle/>
          <a:p>
            <a:pPr algn="ctr"/>
            <a:r>
              <a:rPr lang="en-US" b="1" dirty="0"/>
              <a:t>Submitted</a:t>
            </a:r>
            <a:r>
              <a:rPr lang="en-US" dirty="0"/>
              <a:t> </a:t>
            </a:r>
            <a:r>
              <a:rPr lang="en-US" b="1" dirty="0"/>
              <a:t>By:</a:t>
            </a:r>
            <a:r>
              <a:rPr lang="en-US" dirty="0"/>
              <a:t> </a:t>
            </a:r>
            <a:r>
              <a:rPr lang="en-US" b="1" dirty="0"/>
              <a:t>-</a:t>
            </a:r>
            <a:r>
              <a:rPr lang="en-US" dirty="0"/>
              <a:t> </a:t>
            </a:r>
            <a:r>
              <a:rPr lang="en-US" b="1" dirty="0"/>
              <a:t>SUMIT</a:t>
            </a:r>
            <a:r>
              <a:rPr lang="en-US" dirty="0"/>
              <a:t> </a:t>
            </a:r>
            <a:r>
              <a:rPr lang="en-US" b="1" dirty="0"/>
              <a:t>KUMAR [MCA2302105</a:t>
            </a:r>
            <a:r>
              <a:rPr lang="en-US" dirty="0"/>
              <a:t>]</a:t>
            </a:r>
          </a:p>
        </p:txBody>
      </p:sp>
      <p:sp>
        <p:nvSpPr>
          <p:cNvPr id="15" name="TextBox 14">
            <a:extLst>
              <a:ext uri="{FF2B5EF4-FFF2-40B4-BE49-F238E27FC236}">
                <a16:creationId xmlns:a16="http://schemas.microsoft.com/office/drawing/2014/main" id="{A1650ECC-E9C5-C38F-40FF-8CF790EB3D53}"/>
              </a:ext>
            </a:extLst>
          </p:cNvPr>
          <p:cNvSpPr txBox="1"/>
          <p:nvPr/>
        </p:nvSpPr>
        <p:spPr>
          <a:xfrm>
            <a:off x="2550062" y="4797152"/>
            <a:ext cx="3450688" cy="646331"/>
          </a:xfrm>
          <a:prstGeom prst="rect">
            <a:avLst/>
          </a:prstGeom>
          <a:noFill/>
        </p:spPr>
        <p:txBody>
          <a:bodyPr wrap="none" rtlCol="0">
            <a:spAutoFit/>
          </a:bodyPr>
          <a:lstStyle/>
          <a:p>
            <a:pPr algn="ctr"/>
            <a:r>
              <a:rPr lang="en-US" b="1" dirty="0"/>
              <a:t>UNDER THE GUIDANCE OF </a:t>
            </a:r>
          </a:p>
          <a:p>
            <a:pPr algn="ctr"/>
            <a:r>
              <a:rPr lang="en-US" b="1" dirty="0"/>
              <a:t>Prof Akash Bhattacharya</a:t>
            </a:r>
          </a:p>
        </p:txBody>
      </p:sp>
    </p:spTree>
    <p:extLst>
      <p:ext uri="{BB962C8B-B14F-4D97-AF65-F5344CB8AC3E}">
        <p14:creationId xmlns:p14="http://schemas.microsoft.com/office/powerpoint/2010/main" val="2217009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14290"/>
            <a:ext cx="7498080" cy="1285884"/>
          </a:xfrm>
        </p:spPr>
        <p:txBody>
          <a:bodyPr>
            <a:normAutofit fontScale="90000"/>
          </a:bodyPr>
          <a:lstStyle/>
          <a:p>
            <a:pPr algn="ctr"/>
            <a:r>
              <a:rPr lang="en-US" b="1" u="sng" dirty="0"/>
              <a:t>User  Module</a:t>
            </a:r>
            <a:br>
              <a:rPr lang="en-US" dirty="0"/>
            </a:br>
            <a:endParaRPr lang="en-US" dirty="0"/>
          </a:p>
        </p:txBody>
      </p:sp>
      <p:sp>
        <p:nvSpPr>
          <p:cNvPr id="3" name="Content Placeholder 2"/>
          <p:cNvSpPr>
            <a:spLocks noGrp="1"/>
          </p:cNvSpPr>
          <p:nvPr>
            <p:ph idx="1"/>
          </p:nvPr>
        </p:nvSpPr>
        <p:spPr>
          <a:xfrm>
            <a:off x="1071538" y="928670"/>
            <a:ext cx="7862150" cy="5786478"/>
          </a:xfrm>
        </p:spPr>
        <p:txBody>
          <a:bodyPr>
            <a:normAutofit/>
          </a:bodyPr>
          <a:lstStyle/>
          <a:p>
            <a:pPr>
              <a:buFont typeface="Wingdings" pitchFamily="2" charset="2"/>
              <a:buChar char="q"/>
            </a:pPr>
            <a:endParaRPr lang="en-US" sz="1800" b="1" dirty="0"/>
          </a:p>
          <a:p>
            <a:pPr>
              <a:buNone/>
            </a:pPr>
            <a:r>
              <a:rPr lang="en-US" sz="1800" b="1" dirty="0"/>
              <a:t>Users</a:t>
            </a:r>
            <a:endParaRPr lang="en-US" sz="1800" dirty="0"/>
          </a:p>
          <a:p>
            <a:r>
              <a:rPr lang="en-US" sz="1800" b="1" dirty="0"/>
              <a:t>1. Dashboard:</a:t>
            </a:r>
            <a:r>
              <a:rPr lang="en-US" sz="1800" dirty="0"/>
              <a:t> In this section , User can view the total, rejected, completed services.</a:t>
            </a:r>
          </a:p>
          <a:p>
            <a:r>
              <a:rPr lang="en-US" sz="1800" dirty="0"/>
              <a:t>2. </a:t>
            </a:r>
            <a:r>
              <a:rPr lang="en-US" sz="1800" b="1" dirty="0"/>
              <a:t>Enquiry:</a:t>
            </a:r>
            <a:r>
              <a:rPr lang="en-US" sz="1800" dirty="0"/>
              <a:t> In this section user can fill the enquiry form and check his query is respond or not (which is done by admin).</a:t>
            </a:r>
          </a:p>
          <a:p>
            <a:r>
              <a:rPr lang="en-US" sz="1800" b="1" dirty="0"/>
              <a:t>3. Service Request: </a:t>
            </a:r>
            <a:r>
              <a:rPr lang="en-US" sz="1800" dirty="0"/>
              <a:t>In this section user can fill the service form, check his/her service status and what amount is taken for service and also print his/her amount slip (which is done by admin).</a:t>
            </a:r>
          </a:p>
          <a:p>
            <a:pPr>
              <a:buNone/>
            </a:pPr>
            <a:endParaRPr lang="en-US" sz="1800" dirty="0"/>
          </a:p>
          <a:p>
            <a:r>
              <a:rPr lang="en-US" sz="1800" dirty="0"/>
              <a:t>User can also update his/ her profile, change password and recover password.</a:t>
            </a:r>
          </a:p>
          <a:p>
            <a:pPr lvl="0">
              <a:buNone/>
            </a:pPr>
            <a:endParaRPr lang="en-US" sz="1800" dirty="0"/>
          </a:p>
          <a:p>
            <a:pPr lvl="0">
              <a:buNone/>
            </a:pPr>
            <a:endParaRPr lang="en-US" sz="1800" dirty="0"/>
          </a:p>
          <a:p>
            <a:pPr>
              <a:buNone/>
            </a:pPr>
            <a:endParaRPr lang="en-US" sz="2000" dirty="0"/>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val="20000"/>
                    </a:ext>
                  </a:extLst>
                </a:gridCol>
                <a:gridCol w="3452826">
                  <a:extLst>
                    <a:ext uri="{9D8B030D-6E8A-4147-A177-3AD203B41FA5}">
                      <a16:colId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val="20000"/>
                    </a:ext>
                  </a:extLst>
                </a:gridCol>
                <a:gridCol w="3357586">
                  <a:extLst>
                    <a:ext uri="{9D8B030D-6E8A-4147-A177-3AD203B41FA5}">
                      <a16:colId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7" name="Picture 6">
            <a:extLst>
              <a:ext uri="{FF2B5EF4-FFF2-40B4-BE49-F238E27FC236}">
                <a16:creationId xmlns:a16="http://schemas.microsoft.com/office/drawing/2014/main" id="{D66022CF-5926-2EA7-C334-079EDD148D61}"/>
              </a:ext>
            </a:extLst>
          </p:cNvPr>
          <p:cNvPicPr>
            <a:picLocks noChangeAspect="1"/>
          </p:cNvPicPr>
          <p:nvPr/>
        </p:nvPicPr>
        <p:blipFill>
          <a:blip r:embed="rId3"/>
          <a:stretch>
            <a:fillRect/>
          </a:stretch>
        </p:blipFill>
        <p:spPr>
          <a:xfrm>
            <a:off x="1691680" y="1412777"/>
            <a:ext cx="6408712" cy="52565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Class Diagram</a:t>
            </a:r>
            <a:endParaRPr lang="en-US" b="1" dirty="0"/>
          </a:p>
        </p:txBody>
      </p:sp>
      <p:pic>
        <p:nvPicPr>
          <p:cNvPr id="3" name="Picture 2" descr="C:\Users\pande\Downloads\class Diagram VSMS.png"/>
          <p:cNvPicPr>
            <a:picLocks noChangeAspect="1" noChangeArrowheads="1"/>
          </p:cNvPicPr>
          <p:nvPr/>
        </p:nvPicPr>
        <p:blipFill>
          <a:blip r:embed="rId3"/>
          <a:srcRect/>
          <a:stretch>
            <a:fillRect/>
          </a:stretch>
        </p:blipFill>
        <p:spPr bwMode="auto">
          <a:xfrm>
            <a:off x="1498600" y="1596123"/>
            <a:ext cx="7073928" cy="492922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4" name="Picture 3">
            <a:extLst>
              <a:ext uri="{FF2B5EF4-FFF2-40B4-BE49-F238E27FC236}">
                <a16:creationId xmlns:a16="http://schemas.microsoft.com/office/drawing/2014/main" id="{DD8F3A00-1A1C-B015-B6D3-CBEA13D5A108}"/>
              </a:ext>
            </a:extLst>
          </p:cNvPr>
          <p:cNvPicPr>
            <a:picLocks noChangeAspect="1"/>
          </p:cNvPicPr>
          <p:nvPr/>
        </p:nvPicPr>
        <p:blipFill>
          <a:blip r:embed="rId2"/>
          <a:stretch>
            <a:fillRect/>
          </a:stretch>
        </p:blipFill>
        <p:spPr>
          <a:xfrm>
            <a:off x="1660880" y="980728"/>
            <a:ext cx="7272808" cy="51227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AA75-64EE-4E38-B523-7445FCFD5592}"/>
              </a:ext>
            </a:extLst>
          </p:cNvPr>
          <p:cNvSpPr>
            <a:spLocks noGrp="1"/>
          </p:cNvSpPr>
          <p:nvPr>
            <p:ph type="title"/>
          </p:nvPr>
        </p:nvSpPr>
        <p:spPr/>
        <p:txBody>
          <a:bodyPr/>
          <a:lstStyle/>
          <a:p>
            <a:pPr algn="ctr"/>
            <a:r>
              <a:rPr lang="en-IN" b="1" dirty="0"/>
              <a:t>Data Flow Diagram</a:t>
            </a:r>
          </a:p>
        </p:txBody>
      </p:sp>
      <p:sp>
        <p:nvSpPr>
          <p:cNvPr id="3" name="Content Placeholder 2">
            <a:extLst>
              <a:ext uri="{FF2B5EF4-FFF2-40B4-BE49-F238E27FC236}">
                <a16:creationId xmlns:a16="http://schemas.microsoft.com/office/drawing/2014/main" id="{38163471-0F2B-4A33-BEF1-2B60A9F32866}"/>
              </a:ext>
            </a:extLst>
          </p:cNvPr>
          <p:cNvSpPr>
            <a:spLocks noGrp="1"/>
          </p:cNvSpPr>
          <p:nvPr>
            <p:ph idx="1"/>
          </p:nvPr>
        </p:nvSpPr>
        <p:spPr/>
        <p:txBody>
          <a:bodyPr/>
          <a:lstStyle/>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A data flow diagram is graphical tool used to describe and analyze movement of data through a system.  These are the central tool and the basis from which the other components are developed.  The transformation of data from input to output, through processed, may be described logically and independently of physical components associated with the system. </a:t>
            </a:r>
            <a:endParaRPr lang="en-IN" sz="1800" dirty="0">
              <a:effectLst/>
              <a:latin typeface="Times New Roman" panose="02020603050405020304" pitchFamily="18" charset="0"/>
              <a:ea typeface="Times New Roman" panose="02020603050405020304" pitchFamily="18" charset="0"/>
            </a:endParaRPr>
          </a:p>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These are known as the logical data flow diagrams.  The physical data flow diagrams show the actual implements and movement of data between people, departments and workstations.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0897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FDDF9E-A49F-4B32-9796-112EA8AAC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692696"/>
            <a:ext cx="7498080" cy="4968552"/>
          </a:xfrm>
        </p:spPr>
      </p:pic>
    </p:spTree>
    <p:extLst>
      <p:ext uri="{BB962C8B-B14F-4D97-AF65-F5344CB8AC3E}">
        <p14:creationId xmlns:p14="http://schemas.microsoft.com/office/powerpoint/2010/main" val="44747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407DC5-2AC0-43F1-A7D7-57BBAD0B92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028700"/>
            <a:ext cx="7423218" cy="4800600"/>
          </a:xfrm>
        </p:spPr>
      </p:pic>
    </p:spTree>
    <p:extLst>
      <p:ext uri="{BB962C8B-B14F-4D97-AF65-F5344CB8AC3E}">
        <p14:creationId xmlns:p14="http://schemas.microsoft.com/office/powerpoint/2010/main" val="260674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33C629-3BEE-499F-B3F7-A6347F169A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981075"/>
            <a:ext cx="7272808" cy="5267325"/>
          </a:xfrm>
        </p:spPr>
      </p:pic>
    </p:spTree>
    <p:extLst>
      <p:ext uri="{BB962C8B-B14F-4D97-AF65-F5344CB8AC3E}">
        <p14:creationId xmlns:p14="http://schemas.microsoft.com/office/powerpoint/2010/main" val="151540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467D-A784-0956-1476-281531E6C137}"/>
              </a:ext>
            </a:extLst>
          </p:cNvPr>
          <p:cNvSpPr>
            <a:spLocks noGrp="1"/>
          </p:cNvSpPr>
          <p:nvPr>
            <p:ph type="title"/>
          </p:nvPr>
        </p:nvSpPr>
        <p:spPr/>
        <p:txBody>
          <a:bodyPr>
            <a:normAutofit fontScale="90000"/>
          </a:bodyPr>
          <a:lstStyle/>
          <a:p>
            <a:pPr algn="ctr"/>
            <a:r>
              <a:rPr lang="en-US" dirty="0"/>
              <a:t>Introduction to Vehicle Servicing System</a:t>
            </a:r>
            <a:endParaRPr lang="en-IN" dirty="0"/>
          </a:p>
        </p:txBody>
      </p:sp>
      <p:sp>
        <p:nvSpPr>
          <p:cNvPr id="3" name="Content Placeholder 2">
            <a:extLst>
              <a:ext uri="{FF2B5EF4-FFF2-40B4-BE49-F238E27FC236}">
                <a16:creationId xmlns:a16="http://schemas.microsoft.com/office/drawing/2014/main" id="{AD8E0626-C25C-B7C4-D740-AD2444BE385E}"/>
              </a:ext>
            </a:extLst>
          </p:cNvPr>
          <p:cNvSpPr>
            <a:spLocks noGrp="1"/>
          </p:cNvSpPr>
          <p:nvPr>
            <p:ph idx="1"/>
          </p:nvPr>
        </p:nvSpPr>
        <p:spPr>
          <a:xfrm>
            <a:off x="1435608" y="2348880"/>
            <a:ext cx="7498080" cy="3565376"/>
          </a:xfrm>
        </p:spPr>
        <p:txBody>
          <a:bodyPr/>
          <a:lstStyle/>
          <a:p>
            <a:r>
              <a:rPr lang="en-US" dirty="0"/>
              <a:t>Aim: Simplify vehicle servicing using an     		   online system.</a:t>
            </a:r>
          </a:p>
          <a:p>
            <a:endParaRPr lang="en-US" dirty="0"/>
          </a:p>
          <a:p>
            <a:r>
              <a:rPr lang="en-US" dirty="0"/>
              <a:t>Benefits: Easy scheduling, digital records, 	  	        online payments.</a:t>
            </a:r>
            <a:endParaRPr lang="en-IN" dirty="0"/>
          </a:p>
        </p:txBody>
      </p:sp>
    </p:spTree>
    <p:extLst>
      <p:ext uri="{BB962C8B-B14F-4D97-AF65-F5344CB8AC3E}">
        <p14:creationId xmlns:p14="http://schemas.microsoft.com/office/powerpoint/2010/main" val="86791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EDF8B2-DA9B-496A-9D1D-23831A958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268760"/>
            <a:ext cx="7498080" cy="4896544"/>
          </a:xfrm>
        </p:spPr>
      </p:pic>
    </p:spTree>
    <p:extLst>
      <p:ext uri="{BB962C8B-B14F-4D97-AF65-F5344CB8AC3E}">
        <p14:creationId xmlns:p14="http://schemas.microsoft.com/office/powerpoint/2010/main" val="200349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br>
              <a:rPr lang="en-US" dirty="0"/>
            </a:br>
            <a:endParaRPr lang="en-US" dirty="0"/>
          </a:p>
        </p:txBody>
      </p:sp>
      <p:pic>
        <p:nvPicPr>
          <p:cNvPr id="5" name="Content Placeholder 4" descr="C:\Users\pande\Downloads\Vehicle Service Management System.png"/>
          <p:cNvPicPr>
            <a:picLocks noGrp="1"/>
          </p:cNvPicPr>
          <p:nvPr>
            <p:ph idx="1"/>
          </p:nvPr>
        </p:nvPicPr>
        <p:blipFill>
          <a:blip r:embed="rId2" cstate="print"/>
          <a:srcRect/>
          <a:stretch>
            <a:fillRect/>
          </a:stretch>
        </p:blipFill>
        <p:spPr bwMode="auto">
          <a:xfrm>
            <a:off x="1857356" y="1214422"/>
            <a:ext cx="5957633" cy="503397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643042" y="285728"/>
            <a:ext cx="6643734"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643042" y="3143248"/>
            <a:ext cx="6572296" cy="257060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357290" y="428604"/>
            <a:ext cx="7215238"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285852" y="3429000"/>
            <a:ext cx="7358114" cy="257060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1500166" y="285728"/>
            <a:ext cx="7072362" cy="256875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428728" y="3286124"/>
            <a:ext cx="7143800" cy="2570607"/>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endParaRPr lang="en-US"/>
          </a:p>
        </p:txBody>
      </p:sp>
      <p:pic>
        <p:nvPicPr>
          <p:cNvPr id="9" name="Picture 8"/>
          <p:cNvPicPr/>
          <p:nvPr/>
        </p:nvPicPr>
        <p:blipFill>
          <a:blip r:embed="rId2" cstate="print"/>
          <a:srcRect/>
          <a:stretch>
            <a:fillRect/>
          </a:stretch>
        </p:blipFill>
        <p:spPr bwMode="auto">
          <a:xfrm>
            <a:off x="1500166" y="142852"/>
            <a:ext cx="7072362" cy="2570607"/>
          </a:xfrm>
          <a:prstGeom prst="rect">
            <a:avLst/>
          </a:prstGeom>
          <a:noFill/>
          <a:ln w="9525">
            <a:noFill/>
            <a:miter lim="800000"/>
            <a:headEnd/>
            <a:tailEnd/>
          </a:ln>
        </p:spPr>
      </p:pic>
      <p:pic>
        <p:nvPicPr>
          <p:cNvPr id="10" name="Picture 9" descr="C:\Users\pande\Downloads\Vehicle Service Managment System (2).png"/>
          <p:cNvPicPr/>
          <p:nvPr/>
        </p:nvPicPr>
        <p:blipFill>
          <a:blip r:embed="rId3"/>
          <a:srcRect/>
          <a:stretch>
            <a:fillRect/>
          </a:stretch>
        </p:blipFill>
        <p:spPr bwMode="auto">
          <a:xfrm>
            <a:off x="1428728" y="2928934"/>
            <a:ext cx="7215238" cy="31242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nde\Desktop\VSMS Service Details.png"/>
          <p:cNvPicPr>
            <a:picLocks noGrp="1" noChangeAspect="1" noChangeArrowheads="1"/>
          </p:cNvPicPr>
          <p:nvPr>
            <p:ph idx="1"/>
          </p:nvPr>
        </p:nvPicPr>
        <p:blipFill>
          <a:blip r:embed="rId2"/>
          <a:srcRect/>
          <a:stretch>
            <a:fillRect/>
          </a:stretch>
        </p:blipFill>
        <p:spPr bwMode="auto">
          <a:xfrm>
            <a:off x="1285852" y="1071546"/>
            <a:ext cx="7499350" cy="325132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1500166" y="3714752"/>
            <a:ext cx="7286676" cy="2570607"/>
          </a:xfrm>
          <a:prstGeom prst="rect">
            <a:avLst/>
          </a:prstGeom>
          <a:noFill/>
          <a:ln w="9525">
            <a:noFill/>
            <a:miter lim="800000"/>
            <a:headEnd/>
            <a:tailEnd/>
          </a:ln>
        </p:spPr>
      </p:pic>
      <p:pic>
        <p:nvPicPr>
          <p:cNvPr id="10" name="Content Placeholder 9" descr="C:\Users\pande\Downloads\Vehicle Service Management System (2).png"/>
          <p:cNvPicPr>
            <a:picLocks noGrp="1"/>
          </p:cNvPicPr>
          <p:nvPr>
            <p:ph idx="1"/>
          </p:nvPr>
        </p:nvPicPr>
        <p:blipFill>
          <a:blip r:embed="rId3" cstate="print"/>
          <a:srcRect/>
          <a:stretch>
            <a:fillRect/>
          </a:stretch>
        </p:blipFill>
        <p:spPr bwMode="auto">
          <a:xfrm>
            <a:off x="1571604" y="285728"/>
            <a:ext cx="7143800" cy="3125736"/>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cstate="print"/>
          <a:srcRect/>
          <a:stretch>
            <a:fillRect/>
          </a:stretch>
        </p:blipFill>
        <p:spPr bwMode="auto">
          <a:xfrm>
            <a:off x="1285852" y="428604"/>
            <a:ext cx="7000924" cy="2568757"/>
          </a:xfrm>
          <a:prstGeom prst="rect">
            <a:avLst/>
          </a:prstGeom>
          <a:noFill/>
          <a:ln w="9525">
            <a:noFill/>
            <a:miter lim="800000"/>
            <a:headEnd/>
            <a:tailEnd/>
          </a:ln>
        </p:spPr>
      </p:pic>
      <p:pic>
        <p:nvPicPr>
          <p:cNvPr id="6" name="Picture 5" descr="C:\Users\pande\Downloads\Vehicle Service Managment System (7).png"/>
          <p:cNvPicPr/>
          <p:nvPr/>
        </p:nvPicPr>
        <p:blipFill>
          <a:blip r:embed="rId3"/>
          <a:srcRect/>
          <a:stretch>
            <a:fillRect/>
          </a:stretch>
        </p:blipFill>
        <p:spPr bwMode="auto">
          <a:xfrm>
            <a:off x="1357290" y="3071810"/>
            <a:ext cx="7072362" cy="34671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A527-B764-FAE9-6EF2-5A895C1EF990}"/>
              </a:ext>
            </a:extLst>
          </p:cNvPr>
          <p:cNvSpPr>
            <a:spLocks noGrp="1"/>
          </p:cNvSpPr>
          <p:nvPr>
            <p:ph type="title"/>
          </p:nvPr>
        </p:nvSpPr>
        <p:spPr/>
        <p:txBody>
          <a:bodyPr/>
          <a:lstStyle/>
          <a:p>
            <a:pPr algn="ctr"/>
            <a:r>
              <a:rPr lang="en-US" dirty="0"/>
              <a:t>Purpose and Scope</a:t>
            </a:r>
            <a:endParaRPr lang="en-IN" dirty="0"/>
          </a:p>
        </p:txBody>
      </p:sp>
      <p:sp>
        <p:nvSpPr>
          <p:cNvPr id="3" name="Content Placeholder 2">
            <a:extLst>
              <a:ext uri="{FF2B5EF4-FFF2-40B4-BE49-F238E27FC236}">
                <a16:creationId xmlns:a16="http://schemas.microsoft.com/office/drawing/2014/main" id="{0119A74D-B0FE-ECCF-B0E4-E5C647A715DC}"/>
              </a:ext>
            </a:extLst>
          </p:cNvPr>
          <p:cNvSpPr>
            <a:spLocks noGrp="1"/>
          </p:cNvSpPr>
          <p:nvPr>
            <p:ph idx="1"/>
          </p:nvPr>
        </p:nvSpPr>
        <p:spPr/>
        <p:txBody>
          <a:bodyPr/>
          <a:lstStyle/>
          <a:p>
            <a:r>
              <a:rPr lang="en-US" dirty="0"/>
              <a:t>Purpose: To save time and reduce stress for vehicle owners and service centers.</a:t>
            </a:r>
          </a:p>
          <a:p>
            <a:endParaRPr lang="en-US" dirty="0"/>
          </a:p>
          <a:p>
            <a:r>
              <a:rPr lang="en-US" dirty="0"/>
              <a:t>Scope: Covers booking, tracking, servicing 	 history, and feedback.</a:t>
            </a:r>
            <a:endParaRPr lang="en-IN" dirty="0"/>
          </a:p>
        </p:txBody>
      </p:sp>
    </p:spTree>
    <p:extLst>
      <p:ext uri="{BB962C8B-B14F-4D97-AF65-F5344CB8AC3E}">
        <p14:creationId xmlns:p14="http://schemas.microsoft.com/office/powerpoint/2010/main" val="17296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Conclusion</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package was designed in such a way that future modifications can be done easily. The following conclusions can be deduced from the development of the project.</a:t>
            </a:r>
            <a:endParaRPr lang="en-US" sz="2800" dirty="0"/>
          </a:p>
          <a:p>
            <a:pPr>
              <a:buNone/>
            </a:pPr>
            <a:endParaRPr lang="en-US" sz="2800" dirty="0"/>
          </a:p>
          <a:p>
            <a:pPr lvl="1">
              <a:buFont typeface="Wingdings" pitchFamily="2" charset="2"/>
              <a:buChar char="Ø"/>
            </a:pPr>
            <a:r>
              <a:rPr lang="en-US" dirty="0"/>
              <a:t>Automation of the entire system improves the efficiency</a:t>
            </a:r>
            <a:endParaRPr lang="en-US" sz="2400" dirty="0"/>
          </a:p>
          <a:p>
            <a:pPr lvl="1">
              <a:buFont typeface="Wingdings" pitchFamily="2" charset="2"/>
              <a:buChar char="Ø"/>
            </a:pPr>
            <a:r>
              <a:rPr lang="en-US" dirty="0"/>
              <a:t>It provides a friendly graphical user interface which proves to be better when compared to the existing system.</a:t>
            </a:r>
            <a:endParaRPr lang="en-US" sz="2400" dirty="0"/>
          </a:p>
          <a:p>
            <a:pPr lvl="1">
              <a:buFont typeface="Wingdings" pitchFamily="2" charset="2"/>
              <a:buChar char="Ø"/>
            </a:pPr>
            <a:r>
              <a:rPr lang="en-US" dirty="0"/>
              <a:t>It gives appropriate access to the authorized users depending on their permissions.</a:t>
            </a:r>
            <a:endParaRPr lang="en-US" sz="2400" dirty="0"/>
          </a:p>
          <a:p>
            <a:pPr lvl="1">
              <a:buFont typeface="Wingdings" pitchFamily="2" charset="2"/>
              <a:buChar char="Ø"/>
            </a:pPr>
            <a:r>
              <a:rPr lang="en-US" dirty="0"/>
              <a:t>It effectively overcomes the delay in communications.</a:t>
            </a:r>
            <a:endParaRPr lang="en-US" sz="2400" dirty="0"/>
          </a:p>
          <a:p>
            <a:pPr lvl="1">
              <a:buFont typeface="Wingdings" pitchFamily="2" charset="2"/>
              <a:buChar char="Ø"/>
            </a:pPr>
            <a:r>
              <a:rPr lang="en-US" dirty="0"/>
              <a:t>Updating of information becomes so easier.</a:t>
            </a:r>
            <a:endParaRPr lang="en-US" sz="2400" dirty="0"/>
          </a:p>
          <a:p>
            <a:pPr lvl="1">
              <a:buFont typeface="Wingdings" pitchFamily="2" charset="2"/>
              <a:buChar char="Ø"/>
            </a:pPr>
            <a:r>
              <a:rPr lang="en-US" dirty="0"/>
              <a:t>System security, data security and reliability are the striking features.</a:t>
            </a:r>
            <a:endParaRPr lang="en-US" sz="2400" dirty="0"/>
          </a:p>
          <a:p>
            <a:pPr lvl="1">
              <a:buFont typeface="Wingdings" pitchFamily="2" charset="2"/>
              <a:buChar char="Ø"/>
            </a:pPr>
            <a:r>
              <a:rPr lang="en-US" dirty="0"/>
              <a:t>The System has adequate scope for modification in future if it is necessary.</a:t>
            </a:r>
            <a:endParaRPr lang="en-US" sz="2400" dirty="0"/>
          </a:p>
          <a:p>
            <a:pPr>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a:buNone/>
            </a:pPr>
            <a:r>
              <a:rPr lang="en-US" sz="2000" b="1" dirty="0"/>
              <a:t>For PHP</a:t>
            </a:r>
            <a:endParaRPr lang="en-US" sz="2000" dirty="0"/>
          </a:p>
          <a:p>
            <a:pPr lvl="0">
              <a:buFont typeface="Wingdings" pitchFamily="2" charset="2"/>
              <a:buChar char="q"/>
            </a:pPr>
            <a:r>
              <a:rPr lang="en-US" sz="2400" u="sng" dirty="0">
                <a:hlinkClick r:id="rId2"/>
              </a:rPr>
              <a:t>https://www.w3schools.com/php/default.asp</a:t>
            </a:r>
            <a:endParaRPr lang="en-US" sz="2400" dirty="0"/>
          </a:p>
          <a:p>
            <a:pPr lvl="0">
              <a:buFont typeface="Wingdings" pitchFamily="2" charset="2"/>
              <a:buChar char="q"/>
            </a:pPr>
            <a:r>
              <a:rPr lang="en-US" sz="2400" u="sng" dirty="0">
                <a:hlinkClick r:id="rId3"/>
              </a:rPr>
              <a:t>https://www.sitepoint.com/php/</a:t>
            </a:r>
            <a:endParaRPr lang="en-US" sz="2400" dirty="0"/>
          </a:p>
          <a:p>
            <a:pPr lvl="0">
              <a:buFont typeface="Wingdings" pitchFamily="2" charset="2"/>
              <a:buChar char="q"/>
            </a:pPr>
            <a:r>
              <a:rPr lang="en-US" sz="2400" u="sng" dirty="0">
                <a:hlinkClick r:id="rId4"/>
              </a:rPr>
              <a:t>https://www.php.net/</a:t>
            </a:r>
            <a:endParaRPr lang="en-US" sz="2400" dirty="0"/>
          </a:p>
          <a:p>
            <a:pPr>
              <a:buNone/>
            </a:pPr>
            <a:r>
              <a:rPr lang="en-US" sz="2800" dirty="0"/>
              <a:t> </a:t>
            </a:r>
          </a:p>
          <a:p>
            <a:pPr>
              <a:buNone/>
            </a:pPr>
            <a:r>
              <a:rPr lang="en-US" sz="2000" b="1" dirty="0"/>
              <a:t>For </a:t>
            </a:r>
            <a:r>
              <a:rPr lang="en-US" sz="2000" b="1" dirty="0" err="1"/>
              <a:t>MySQL</a:t>
            </a:r>
            <a:endParaRPr lang="en-US" sz="2000" dirty="0"/>
          </a:p>
          <a:p>
            <a:pPr lvl="0">
              <a:buFont typeface="Wingdings" pitchFamily="2" charset="2"/>
              <a:buChar char="q"/>
            </a:pPr>
            <a:r>
              <a:rPr lang="en-US" sz="2400" u="sng" dirty="0">
                <a:hlinkClick r:id="rId5"/>
              </a:rPr>
              <a:t>https://www.mysql.com/</a:t>
            </a:r>
            <a:endParaRPr lang="en-US" sz="2400" dirty="0"/>
          </a:p>
          <a:p>
            <a:pPr lvl="0">
              <a:buFont typeface="Wingdings" pitchFamily="2" charset="2"/>
              <a:buChar char="q"/>
            </a:pPr>
            <a:r>
              <a:rPr lang="en-US" sz="2400" u="sng" dirty="0">
                <a:hlinkClick r:id="rId6"/>
              </a:rPr>
              <a:t>http://www.mysqltutorial.org</a:t>
            </a:r>
            <a:endParaRPr lang="en-US" sz="2400" dirty="0"/>
          </a:p>
          <a:p>
            <a:pPr>
              <a:buNone/>
            </a:pPr>
            <a:r>
              <a:rPr lang="en-US" sz="2000" b="1" dirty="0"/>
              <a:t> </a:t>
            </a:r>
            <a:endParaRPr lang="en-US" sz="2000" dirty="0"/>
          </a:p>
          <a:p>
            <a:pPr>
              <a:buNone/>
            </a:pPr>
            <a:r>
              <a:rPr lang="en-US" sz="2000" b="1" dirty="0"/>
              <a:t>For XAMPP</a:t>
            </a:r>
            <a:endParaRPr lang="en-US" sz="2000" dirty="0"/>
          </a:p>
          <a:p>
            <a:pPr lvl="0">
              <a:buFont typeface="Wingdings" pitchFamily="2" charset="2"/>
              <a:buChar char="q"/>
            </a:pPr>
            <a:r>
              <a:rPr lang="en-US" sz="2400" u="sng" dirty="0">
                <a:hlinkClick r:id="rId7"/>
              </a:rPr>
              <a:t>https://www.apachefriends.org/download.html</a:t>
            </a:r>
            <a:endParaRPr lang="en-US" sz="2400" dirty="0"/>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15FA-4416-A2AC-4D99-471A675DA4B6}"/>
              </a:ext>
            </a:extLst>
          </p:cNvPr>
          <p:cNvSpPr>
            <a:spLocks noGrp="1"/>
          </p:cNvSpPr>
          <p:nvPr>
            <p:ph type="title"/>
          </p:nvPr>
        </p:nvSpPr>
        <p:spPr/>
        <p:txBody>
          <a:bodyPr>
            <a:normAutofit/>
          </a:bodyPr>
          <a:lstStyle/>
          <a:p>
            <a:r>
              <a:rPr lang="en-US" dirty="0"/>
              <a:t>Advantages of the System:</a:t>
            </a:r>
            <a:endParaRPr lang="en-IN" dirty="0"/>
          </a:p>
        </p:txBody>
      </p:sp>
      <p:sp>
        <p:nvSpPr>
          <p:cNvPr id="3" name="Content Placeholder 2">
            <a:extLst>
              <a:ext uri="{FF2B5EF4-FFF2-40B4-BE49-F238E27FC236}">
                <a16:creationId xmlns:a16="http://schemas.microsoft.com/office/drawing/2014/main" id="{61E8C5A3-E233-9728-D0CE-0EB0B33BD710}"/>
              </a:ext>
            </a:extLst>
          </p:cNvPr>
          <p:cNvSpPr>
            <a:spLocks noGrp="1"/>
          </p:cNvSpPr>
          <p:nvPr>
            <p:ph idx="1"/>
          </p:nvPr>
        </p:nvSpPr>
        <p:spPr>
          <a:xfrm>
            <a:off x="1331640" y="2132856"/>
            <a:ext cx="7498080" cy="4800600"/>
          </a:xfrm>
        </p:spPr>
        <p:txBody>
          <a:bodyPr/>
          <a:lstStyle/>
          <a:p>
            <a:r>
              <a:rPr lang="en-US" dirty="0"/>
              <a:t>Easy Scheduling.</a:t>
            </a:r>
          </a:p>
          <a:p>
            <a:r>
              <a:rPr lang="en-US" dirty="0"/>
              <a:t>Real-time service updates.</a:t>
            </a:r>
          </a:p>
          <a:p>
            <a:r>
              <a:rPr lang="en-US" dirty="0"/>
              <a:t>Digital service history.</a:t>
            </a:r>
          </a:p>
          <a:p>
            <a:r>
              <a:rPr lang="en-US" dirty="0"/>
              <a:t>Predictive maintenance and more.</a:t>
            </a:r>
            <a:endParaRPr lang="en-IN" dirty="0"/>
          </a:p>
        </p:txBody>
      </p:sp>
    </p:spTree>
    <p:extLst>
      <p:ext uri="{BB962C8B-B14F-4D97-AF65-F5344CB8AC3E}">
        <p14:creationId xmlns:p14="http://schemas.microsoft.com/office/powerpoint/2010/main" val="309727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334B-D5C7-2175-837A-260E1E3B4781}"/>
              </a:ext>
            </a:extLst>
          </p:cNvPr>
          <p:cNvSpPr>
            <a:spLocks noGrp="1"/>
          </p:cNvSpPr>
          <p:nvPr>
            <p:ph type="title"/>
          </p:nvPr>
        </p:nvSpPr>
        <p:spPr/>
        <p:txBody>
          <a:bodyPr/>
          <a:lstStyle/>
          <a:p>
            <a:r>
              <a:rPr lang="en-US" dirty="0"/>
              <a:t>Functional Requirements:</a:t>
            </a:r>
            <a:endParaRPr lang="en-IN" dirty="0"/>
          </a:p>
        </p:txBody>
      </p:sp>
      <p:sp>
        <p:nvSpPr>
          <p:cNvPr id="3" name="Content Placeholder 2">
            <a:extLst>
              <a:ext uri="{FF2B5EF4-FFF2-40B4-BE49-F238E27FC236}">
                <a16:creationId xmlns:a16="http://schemas.microsoft.com/office/drawing/2014/main" id="{66373267-ECEE-2305-C1D8-3AADAC2A7826}"/>
              </a:ext>
            </a:extLst>
          </p:cNvPr>
          <p:cNvSpPr>
            <a:spLocks noGrp="1"/>
          </p:cNvSpPr>
          <p:nvPr>
            <p:ph idx="1"/>
          </p:nvPr>
        </p:nvSpPr>
        <p:spPr>
          <a:xfrm>
            <a:off x="1259632" y="2204864"/>
            <a:ext cx="7498080" cy="4800600"/>
          </a:xfrm>
        </p:spPr>
        <p:txBody>
          <a:bodyPr/>
          <a:lstStyle/>
          <a:p>
            <a:r>
              <a:rPr lang="en-US" dirty="0"/>
              <a:t>User registration.</a:t>
            </a:r>
          </a:p>
          <a:p>
            <a:r>
              <a:rPr lang="en-US" dirty="0"/>
              <a:t>Appointment scheduling.</a:t>
            </a:r>
          </a:p>
          <a:p>
            <a:r>
              <a:rPr lang="en-US" dirty="0"/>
              <a:t>Real-time servicing tracking.</a:t>
            </a:r>
          </a:p>
        </p:txBody>
      </p:sp>
    </p:spTree>
    <p:extLst>
      <p:ext uri="{BB962C8B-B14F-4D97-AF65-F5344CB8AC3E}">
        <p14:creationId xmlns:p14="http://schemas.microsoft.com/office/powerpoint/2010/main" val="141101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4F3E-E957-FC30-FB99-68EF4CF79311}"/>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F025B952-4095-A104-0064-97FC77FA0EF3}"/>
              </a:ext>
            </a:extLst>
          </p:cNvPr>
          <p:cNvSpPr>
            <a:spLocks noGrp="1"/>
          </p:cNvSpPr>
          <p:nvPr>
            <p:ph idx="1"/>
          </p:nvPr>
        </p:nvSpPr>
        <p:spPr/>
        <p:txBody>
          <a:bodyPr/>
          <a:lstStyle/>
          <a:p>
            <a:r>
              <a:rPr lang="en-US" dirty="0"/>
              <a:t>Frontend: HTML, CSS,  JavaScript.</a:t>
            </a:r>
          </a:p>
          <a:p>
            <a:r>
              <a:rPr lang="en-US" dirty="0"/>
              <a:t>Backend: PHP, MySQL.</a:t>
            </a:r>
          </a:p>
          <a:p>
            <a:r>
              <a:rPr lang="en-US" dirty="0"/>
              <a:t>Database Management: MySQL.</a:t>
            </a:r>
          </a:p>
          <a:p>
            <a:endParaRPr lang="en-IN" dirty="0"/>
          </a:p>
        </p:txBody>
      </p:sp>
    </p:spTree>
    <p:extLst>
      <p:ext uri="{BB962C8B-B14F-4D97-AF65-F5344CB8AC3E}">
        <p14:creationId xmlns:p14="http://schemas.microsoft.com/office/powerpoint/2010/main" val="184884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A211-F426-1630-C763-20519E05537E}"/>
              </a:ext>
            </a:extLst>
          </p:cNvPr>
          <p:cNvSpPr>
            <a:spLocks noGrp="1"/>
          </p:cNvSpPr>
          <p:nvPr>
            <p:ph type="title"/>
          </p:nvPr>
        </p:nvSpPr>
        <p:spPr/>
        <p:txBody>
          <a:bodyPr>
            <a:normAutofit/>
          </a:bodyPr>
          <a:lstStyle/>
          <a:p>
            <a:r>
              <a:rPr lang="en-US" dirty="0"/>
              <a:t>Workflow:</a:t>
            </a:r>
            <a:endParaRPr lang="en-IN" dirty="0"/>
          </a:p>
        </p:txBody>
      </p:sp>
      <p:sp>
        <p:nvSpPr>
          <p:cNvPr id="3" name="Content Placeholder 2">
            <a:extLst>
              <a:ext uri="{FF2B5EF4-FFF2-40B4-BE49-F238E27FC236}">
                <a16:creationId xmlns:a16="http://schemas.microsoft.com/office/drawing/2014/main" id="{7F51680F-20EE-A35C-1844-B18057F14C32}"/>
              </a:ext>
            </a:extLst>
          </p:cNvPr>
          <p:cNvSpPr>
            <a:spLocks noGrp="1"/>
          </p:cNvSpPr>
          <p:nvPr>
            <p:ph idx="1"/>
          </p:nvPr>
        </p:nvSpPr>
        <p:spPr/>
        <p:txBody>
          <a:bodyPr/>
          <a:lstStyle/>
          <a:p>
            <a:r>
              <a:rPr lang="en-US" dirty="0"/>
              <a:t>Team roles in gathering requirements, system design, development, testing and deployment.</a:t>
            </a:r>
          </a:p>
          <a:p>
            <a:r>
              <a:rPr lang="en-US" dirty="0"/>
              <a:t>Estimated time for project completion:~8 months.</a:t>
            </a:r>
            <a:endParaRPr lang="en-IN" dirty="0"/>
          </a:p>
        </p:txBody>
      </p:sp>
    </p:spTree>
    <p:extLst>
      <p:ext uri="{BB962C8B-B14F-4D97-AF65-F5344CB8AC3E}">
        <p14:creationId xmlns:p14="http://schemas.microsoft.com/office/powerpoint/2010/main" val="1322756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Project Overview</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70000" lnSpcReduction="20000"/>
          </a:bodyPr>
          <a:lstStyle/>
          <a:p>
            <a:r>
              <a:rPr lang="en-US" dirty="0"/>
              <a:t>This system </a:t>
            </a:r>
            <a:r>
              <a:rPr lang="en-US" b="1" dirty="0"/>
              <a:t>“Vehicle service management system (VSMS)”</a:t>
            </a:r>
            <a:r>
              <a:rPr lang="en-US" dirty="0"/>
              <a:t> allows providing vehicle for service. If customer got any problem with his vehicle they are providing services</a:t>
            </a:r>
          </a:p>
          <a:p>
            <a:pPr>
              <a:buNone/>
            </a:pPr>
            <a:endParaRPr lang="en-US" dirty="0"/>
          </a:p>
          <a:p>
            <a:r>
              <a:rPr lang="en-US" dirty="0"/>
              <a:t>The real power of this project lies not in direct selling of products, but in the creation of tighter relationships with customers and delivering of a high level of service and support, which in turn improves organization sales and its goodwill. A service organization is a business entity that takes care of servicing a customer instrument in the after sales domain.</a:t>
            </a:r>
          </a:p>
          <a:p>
            <a:pPr>
              <a:buNone/>
            </a:pPr>
            <a:endParaRPr lang="en-US" dirty="0"/>
          </a:p>
          <a:p>
            <a:pPr>
              <a:buNone/>
            </a:pPr>
            <a:r>
              <a:rPr lang="en-US" sz="2600" b="1" dirty="0"/>
              <a:t>This project contains 2 modules namely :-</a:t>
            </a:r>
            <a:r>
              <a:rPr lang="en-US" sz="2600" dirty="0"/>
              <a:t> </a:t>
            </a:r>
          </a:p>
          <a:p>
            <a:pPr lvl="0"/>
            <a:r>
              <a:rPr lang="en-US" sz="2600" b="1" dirty="0"/>
              <a:t>User Module</a:t>
            </a:r>
            <a:r>
              <a:rPr lang="en-US" sz="2600" dirty="0"/>
              <a:t>,</a:t>
            </a:r>
          </a:p>
          <a:p>
            <a:pPr lvl="0"/>
            <a:r>
              <a:rPr lang="en-US" sz="2600" b="1" dirty="0"/>
              <a:t>Admin Module</a:t>
            </a:r>
            <a:endParaRPr lang="en-US" sz="2600" dirty="0"/>
          </a:p>
          <a:p>
            <a:pPr lvl="0">
              <a:buFont typeface="Wingdings" pitchFamily="2" charset="2"/>
              <a:buChar char="Ø"/>
            </a:pPr>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3200" b="1" u="sng" dirty="0"/>
              <a:t>Admin Module</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77500" lnSpcReduction="20000"/>
          </a:bodyPr>
          <a:lstStyle/>
          <a:p>
            <a:r>
              <a:rPr lang="en-US" sz="2200" dirty="0"/>
              <a:t>Secure admin login system</a:t>
            </a:r>
            <a:endParaRPr lang="en-US" sz="1200" dirty="0"/>
          </a:p>
          <a:p>
            <a:pPr lvl="0"/>
            <a:r>
              <a:rPr lang="en-US" sz="2400" b="1" dirty="0"/>
              <a:t>Dashboard:</a:t>
            </a:r>
            <a:r>
              <a:rPr lang="en-US" sz="2400" dirty="0"/>
              <a:t> In this section admin can see all detail in brief like total registered user, Total Enquiry, Total Mechanics and Total Services.</a:t>
            </a:r>
          </a:p>
          <a:p>
            <a:pPr lvl="0"/>
            <a:r>
              <a:rPr lang="en-US" sz="2400" b="1" dirty="0"/>
              <a:t>Mechanics:</a:t>
            </a:r>
            <a:r>
              <a:rPr lang="en-US" sz="2400" dirty="0"/>
              <a:t> In this section admin can manage mechanics (</a:t>
            </a:r>
            <a:r>
              <a:rPr lang="en-US" sz="2400" dirty="0" err="1"/>
              <a:t>add,delete</a:t>
            </a:r>
            <a:r>
              <a:rPr lang="en-US" sz="2400" dirty="0"/>
              <a:t>, and update).</a:t>
            </a:r>
          </a:p>
          <a:p>
            <a:pPr lvl="0"/>
            <a:r>
              <a:rPr lang="en-US" sz="2400" b="1" dirty="0"/>
              <a:t>Vehicle Category:</a:t>
            </a:r>
            <a:r>
              <a:rPr lang="en-US" sz="2400" dirty="0"/>
              <a:t> In this section admin can manage vehicle category (</a:t>
            </a:r>
            <a:r>
              <a:rPr lang="en-US" sz="2400" dirty="0" err="1"/>
              <a:t>add,delete</a:t>
            </a:r>
            <a:r>
              <a:rPr lang="en-US" sz="2400" dirty="0"/>
              <a:t> and update).</a:t>
            </a:r>
          </a:p>
          <a:p>
            <a:pPr lvl="0"/>
            <a:r>
              <a:rPr lang="en-US" sz="2400" b="1" dirty="0" err="1"/>
              <a:t>Reg</a:t>
            </a:r>
            <a:r>
              <a:rPr lang="en-US" sz="2400" b="1" dirty="0"/>
              <a:t> Users:</a:t>
            </a:r>
            <a:r>
              <a:rPr lang="en-US" sz="2400" dirty="0"/>
              <a:t> In this section admin can view user detail and update user detail.</a:t>
            </a:r>
          </a:p>
          <a:p>
            <a:pPr lvl="0"/>
            <a:r>
              <a:rPr lang="en-US" sz="2400" b="1" dirty="0"/>
              <a:t>Service Request:</a:t>
            </a:r>
            <a:r>
              <a:rPr lang="en-US" sz="2400" dirty="0"/>
              <a:t> In this section admin can add service prices (service charge, parts charge additional (if any)). Admin can view services on the basis of status (pending services, rejected services and complete services). Admin also can approve pending policy </a:t>
            </a:r>
          </a:p>
          <a:p>
            <a:pPr lvl="0"/>
            <a:r>
              <a:rPr lang="en-US" sz="2400" b="1" dirty="0"/>
              <a:t>Customer Query:</a:t>
            </a:r>
            <a:r>
              <a:rPr lang="en-US" sz="2400" dirty="0"/>
              <a:t> In this section admin can respond the customer query and also view the customer responded query and non-responded query.</a:t>
            </a:r>
          </a:p>
          <a:p>
            <a:pPr lvl="0"/>
            <a:r>
              <a:rPr lang="en-US" sz="2400" b="1" dirty="0"/>
              <a:t>Enquiry Search:</a:t>
            </a:r>
            <a:r>
              <a:rPr lang="en-US" sz="2400" dirty="0"/>
              <a:t> In this section admin can search enquiry with help of customer phone number, email id or contact number.</a:t>
            </a:r>
          </a:p>
          <a:p>
            <a:pPr lvl="0"/>
            <a:r>
              <a:rPr lang="en-US" sz="2400" b="1" dirty="0"/>
              <a:t>Service Search:</a:t>
            </a:r>
            <a:r>
              <a:rPr lang="en-US" sz="2400" dirty="0"/>
              <a:t> In this section admin can search services with help of customer phone number, email id or contact number.</a:t>
            </a:r>
          </a:p>
          <a:p>
            <a:pPr>
              <a:buNone/>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1747</TotalTime>
  <Words>1158</Words>
  <Application>Microsoft Office PowerPoint</Application>
  <PresentationFormat>On-screen Show (4:3)</PresentationFormat>
  <Paragraphs>145</Paragraphs>
  <Slides>32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Gill Sans MT</vt:lpstr>
      <vt:lpstr>Times New Roman</vt:lpstr>
      <vt:lpstr>Verdana</vt:lpstr>
      <vt:lpstr>Wingdings</vt:lpstr>
      <vt:lpstr>Wingdings 2</vt:lpstr>
      <vt:lpstr>Solstice</vt:lpstr>
      <vt:lpstr>PowerPoint Presentation</vt:lpstr>
      <vt:lpstr>Introduction to Vehicle Servicing System</vt:lpstr>
      <vt:lpstr>Purpose and Scope</vt:lpstr>
      <vt:lpstr>Advantages of the System:</vt:lpstr>
      <vt:lpstr>Functional Requirements:</vt:lpstr>
      <vt:lpstr>Technology Used:</vt:lpstr>
      <vt:lpstr>Workflow:</vt:lpstr>
      <vt:lpstr>Project Overview </vt:lpstr>
      <vt:lpstr>Admin Module </vt:lpstr>
      <vt:lpstr>User  Module </vt:lpstr>
      <vt:lpstr>Requirement Specification </vt:lpstr>
      <vt:lpstr>Continue.....</vt:lpstr>
      <vt:lpstr>Use Case Diagram</vt:lpstr>
      <vt:lpstr>Class Diagram</vt:lpstr>
      <vt:lpstr>ER Diagram</vt:lpstr>
      <vt:lpstr>Data Flow Diagram</vt:lpstr>
      <vt:lpstr>PowerPoint Presentation</vt:lpstr>
      <vt:lpstr>PowerPoint Presentation</vt:lpstr>
      <vt:lpstr>PowerPoint Presentation</vt:lpstr>
      <vt:lpstr>PowerPoint Presentation</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Mr. SUMIT KUMAR MCA2302105</cp:lastModifiedBy>
  <cp:revision>35</cp:revision>
  <dcterms:created xsi:type="dcterms:W3CDTF">2021-11-06T13:13:02Z</dcterms:created>
  <dcterms:modified xsi:type="dcterms:W3CDTF">2025-09-30T04:13:38Z</dcterms:modified>
</cp:coreProperties>
</file>